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1"/>
  </p:notesMasterIdLst>
  <p:sldIdLst>
    <p:sldId id="256" r:id="rId2"/>
    <p:sldId id="293" r:id="rId3"/>
    <p:sldId id="348" r:id="rId4"/>
    <p:sldId id="294" r:id="rId5"/>
    <p:sldId id="296" r:id="rId6"/>
    <p:sldId id="338" r:id="rId7"/>
    <p:sldId id="333" r:id="rId8"/>
    <p:sldId id="339" r:id="rId9"/>
    <p:sldId id="343" r:id="rId10"/>
    <p:sldId id="344" r:id="rId11"/>
    <p:sldId id="345" r:id="rId12"/>
    <p:sldId id="346" r:id="rId13"/>
    <p:sldId id="354" r:id="rId14"/>
    <p:sldId id="347" r:id="rId15"/>
    <p:sldId id="297" r:id="rId16"/>
    <p:sldId id="272" r:id="rId17"/>
    <p:sldId id="336" r:id="rId18"/>
    <p:sldId id="330" r:id="rId19"/>
    <p:sldId id="337" r:id="rId20"/>
    <p:sldId id="331" r:id="rId21"/>
    <p:sldId id="350" r:id="rId22"/>
    <p:sldId id="349" r:id="rId23"/>
    <p:sldId id="332" r:id="rId24"/>
    <p:sldId id="351" r:id="rId25"/>
    <p:sldId id="352" r:id="rId26"/>
    <p:sldId id="353" r:id="rId27"/>
    <p:sldId id="335" r:id="rId28"/>
    <p:sldId id="334" r:id="rId29"/>
    <p:sldId id="268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90074" autoAdjust="0"/>
  </p:normalViewPr>
  <p:slideViewPr>
    <p:cSldViewPr snapToGrid="0">
      <p:cViewPr varScale="1">
        <p:scale>
          <a:sx n="93" d="100"/>
          <a:sy n="93" d="100"/>
        </p:scale>
        <p:origin x="816" y="78"/>
      </p:cViewPr>
      <p:guideLst/>
    </p:cSldViewPr>
  </p:slideViewPr>
  <p:outlineViewPr>
    <p:cViewPr>
      <p:scale>
        <a:sx n="33" d="100"/>
        <a:sy n="33" d="100"/>
      </p:scale>
      <p:origin x="0" y="-86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47D3C-0FE8-48CD-ABE8-2F27A3675F1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841D-9202-401D-8230-986CBD680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5841D-9202-401D-8230-986CBD68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8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5E1A-9C8C-46AD-81E4-38711766F2B8}" type="datetime10">
              <a:rPr lang="en-US" smtClean="0"/>
              <a:t>21:41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7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31B6B-0932-4247-8245-8F27FDE5EEEA}" type="datetime10">
              <a:rPr lang="en-US" smtClean="0"/>
              <a:t>21:41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4902E-9007-4551-B744-B2B2B6BC9C56}" type="datetime10">
              <a:rPr lang="en-US" smtClean="0"/>
              <a:t>21:41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70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5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932A-0FAF-4438-B561-2C6A2226D8DA}" type="datetime10">
              <a:rPr lang="en-US" smtClean="0"/>
              <a:t>21:41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0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BC7E-FF97-495E-8EA6-C5BAD3AE314C}" type="datetime10">
              <a:rPr lang="en-US" smtClean="0"/>
              <a:t>21:41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7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AD53F-7ACA-4B0B-B523-4F46A2824FC5}" type="datetime10">
              <a:rPr lang="en-US" smtClean="0"/>
              <a:t>21:41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4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DC268-431E-4349-9A45-98FD4D86C13F}" type="datetime10">
              <a:rPr lang="en-US" smtClean="0"/>
              <a:t>21:41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B4175-704E-4DD3-9E08-6D81C044BEE2}" type="datetime10">
              <a:rPr lang="en-US" smtClean="0"/>
              <a:t>21:41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7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131A-5425-4BE3-A567-B8E7A0687957}" type="datetime10">
              <a:rPr lang="en-US" smtClean="0"/>
              <a:t>21:41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2BD-8D8B-46AD-9B8C-A463E47E2FF7}" type="datetime10">
              <a:rPr lang="en-US" smtClean="0"/>
              <a:t>21:41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21985-4801-4ED1-847D-F9AC44EE7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9593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422400"/>
            <a:ext cx="10515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476344" y="6376591"/>
            <a:ext cx="2877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003300"/>
                </a:solidFill>
                <a:latin typeface="Arial Narrow" panose="020B0606020202030204" pitchFamily="34" charset="0"/>
              </a:defRPr>
            </a:lvl1pPr>
          </a:lstStyle>
          <a:p>
            <a:fld id="{3F83F346-FC3B-4FAE-9C55-E22FC3EDEB65}" type="datetime10">
              <a:rPr lang="en-US" smtClean="0"/>
              <a:pPr/>
              <a:t>21:41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3300"/>
                </a:solidFill>
              </a:defRPr>
            </a:lvl1pPr>
          </a:lstStyle>
          <a:p>
            <a:fld id="{BF021985-4801-4ED1-847D-F9AC44EE79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0" y="1167618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 userDrawn="1"/>
        </p:nvSpPr>
        <p:spPr>
          <a:xfrm>
            <a:off x="0" y="6234797"/>
            <a:ext cx="12192000" cy="98474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 userDrawn="1"/>
        </p:nvSpPr>
        <p:spPr>
          <a:xfrm>
            <a:off x="838200" y="6333271"/>
            <a:ext cx="296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</p:txBody>
      </p:sp>
      <p:sp>
        <p:nvSpPr>
          <p:cNvPr id="10" name="Szövegdoboz 9"/>
          <p:cNvSpPr txBox="1"/>
          <p:nvPr userDrawn="1"/>
        </p:nvSpPr>
        <p:spPr>
          <a:xfrm>
            <a:off x="3802744" y="6354246"/>
            <a:ext cx="467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>
                <a:solidFill>
                  <a:srgbClr val="003300"/>
                </a:solidFill>
                <a:latin typeface="Arial Narrow" panose="020B0606020202030204" pitchFamily="34" charset="0"/>
              </a:rPr>
              <a:t>arcpy</a:t>
            </a:r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 3</a:t>
            </a:r>
            <a:endParaRPr lang="en-US" dirty="0">
              <a:solidFill>
                <a:srgbClr val="0033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0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3300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003300"/>
          </a:solidFill>
          <a:latin typeface="Arial Narrow" panose="020B0606020202030204" pitchFamily="34" charset="0"/>
          <a:ea typeface="+mn-ea"/>
          <a:cs typeface="+mn-cs"/>
        </a:defRPr>
      </a:lvl1pPr>
      <a:lvl2pPr marL="534988" indent="-228600" algn="l" defTabSz="914400" rtl="0" eaLnBrk="1" latinLnBrk="0" hangingPunct="1">
        <a:lnSpc>
          <a:spcPct val="90000"/>
        </a:lnSpc>
        <a:spcBef>
          <a:spcPts val="500"/>
        </a:spcBef>
        <a:buFont typeface="Arial Narrow" panose="020B0606020202030204" pitchFamily="34" charset="0"/>
        <a:buChar char="–"/>
        <a:defRPr sz="2400" kern="1200">
          <a:solidFill>
            <a:srgbClr val="006600"/>
          </a:solidFill>
          <a:latin typeface="Arial Narrow" panose="020B0606020202030204" pitchFamily="34" charset="0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rgbClr val="006600"/>
          </a:solidFill>
          <a:latin typeface="Courier New" panose="02070309020205020404" pitchFamily="49" charset="0"/>
          <a:ea typeface="+mn-ea"/>
          <a:cs typeface="Courier New" panose="02070309020205020404" pitchFamily="49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arcpy</a:t>
            </a:r>
            <a:r>
              <a:rPr lang="hu-HU" dirty="0"/>
              <a:t> 3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>
                <a:solidFill>
                  <a:srgbClr val="003300"/>
                </a:solidFill>
                <a:latin typeface="Arial Narrow" panose="020B0606020202030204" pitchFamily="34" charset="0"/>
              </a:rPr>
              <a:t>Térinformatikai programozás 1.</a:t>
            </a:r>
          </a:p>
          <a:p>
            <a:r>
              <a:rPr lang="hu-HU" dirty="0"/>
              <a:t>2023.12.06.</a:t>
            </a:r>
          </a:p>
          <a:p>
            <a:r>
              <a:rPr lang="hu-HU" dirty="0" err="1"/>
              <a:t>Bede-Fazekas</a:t>
            </a:r>
            <a:r>
              <a:rPr lang="hu-HU" dirty="0"/>
              <a:t> Ákos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42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églalap 8"/>
          <p:cNvSpPr/>
          <p:nvPr/>
        </p:nvSpPr>
        <p:spPr>
          <a:xfrm flipV="1">
            <a:off x="7511077" y="1422399"/>
            <a:ext cx="4484800" cy="5111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38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églalap 6"/>
          <p:cNvSpPr/>
          <p:nvPr/>
        </p:nvSpPr>
        <p:spPr>
          <a:xfrm>
            <a:off x="7511077" y="2057401"/>
            <a:ext cx="4484800" cy="8184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30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églalap 7"/>
          <p:cNvSpPr/>
          <p:nvPr/>
        </p:nvSpPr>
        <p:spPr>
          <a:xfrm>
            <a:off x="7516521" y="3193143"/>
            <a:ext cx="713079" cy="18707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églalap 8"/>
          <p:cNvSpPr/>
          <p:nvPr/>
        </p:nvSpPr>
        <p:spPr>
          <a:xfrm>
            <a:off x="10208419" y="3664744"/>
            <a:ext cx="1584436" cy="1940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églalap 9"/>
          <p:cNvSpPr/>
          <p:nvPr/>
        </p:nvSpPr>
        <p:spPr>
          <a:xfrm>
            <a:off x="9515475" y="3981450"/>
            <a:ext cx="1228725" cy="18166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églalap 10"/>
          <p:cNvSpPr/>
          <p:nvPr/>
        </p:nvSpPr>
        <p:spPr>
          <a:xfrm>
            <a:off x="9672638" y="4297313"/>
            <a:ext cx="581025" cy="18940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9191624" y="5114924"/>
            <a:ext cx="519117" cy="16468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2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14" name="Kép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églalap 9"/>
          <p:cNvSpPr/>
          <p:nvPr/>
        </p:nvSpPr>
        <p:spPr>
          <a:xfrm>
            <a:off x="9216571" y="4136571"/>
            <a:ext cx="1567543" cy="1863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églalap 14"/>
          <p:cNvSpPr/>
          <p:nvPr/>
        </p:nvSpPr>
        <p:spPr>
          <a:xfrm>
            <a:off x="7859485" y="4796970"/>
            <a:ext cx="1567543" cy="1863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églalap 15"/>
          <p:cNvSpPr/>
          <p:nvPr/>
        </p:nvSpPr>
        <p:spPr>
          <a:xfrm>
            <a:off x="7830456" y="5272238"/>
            <a:ext cx="3055258" cy="18634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56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kommunikáció a felhasználóval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Jobbra nyíl 7"/>
          <p:cNvSpPr/>
          <p:nvPr/>
        </p:nvSpPr>
        <p:spPr>
          <a:xfrm>
            <a:off x="7343775" y="3533724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Jobbra nyíl 8"/>
          <p:cNvSpPr/>
          <p:nvPr/>
        </p:nvSpPr>
        <p:spPr>
          <a:xfrm>
            <a:off x="7343775" y="5647817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7343775" y="6275327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Jobbra nyíl 10"/>
          <p:cNvSpPr/>
          <p:nvPr/>
        </p:nvSpPr>
        <p:spPr>
          <a:xfrm>
            <a:off x="7343775" y="6588688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készítése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előnye:</a:t>
            </a:r>
          </a:p>
          <a:p>
            <a:pPr lvl="1"/>
            <a:r>
              <a:rPr lang="hu-HU" dirty="0"/>
              <a:t>újrahasználható</a:t>
            </a:r>
          </a:p>
          <a:p>
            <a:pPr lvl="1"/>
            <a:r>
              <a:rPr lang="hu-HU" dirty="0"/>
              <a:t>megosztható másokkal</a:t>
            </a:r>
          </a:p>
          <a:p>
            <a:pPr lvl="1"/>
            <a:r>
              <a:rPr lang="hu-HU" dirty="0"/>
              <a:t>kényelmes, </a:t>
            </a:r>
            <a:r>
              <a:rPr lang="hu-HU" dirty="0" err="1"/>
              <a:t>kattintgatós</a:t>
            </a:r>
            <a:r>
              <a:rPr lang="hu-HU" dirty="0"/>
              <a:t> felülete is lesz</a:t>
            </a:r>
          </a:p>
          <a:p>
            <a:r>
              <a:rPr lang="hu-HU" dirty="0"/>
              <a:t>a saját </a:t>
            </a:r>
            <a:r>
              <a:rPr lang="hu-HU" dirty="0" err="1"/>
              <a:t>szkripteszköz</a:t>
            </a:r>
            <a:r>
              <a:rPr lang="hu-HU" dirty="0"/>
              <a:t>(</a:t>
            </a:r>
            <a:r>
              <a:rPr lang="hu-HU" dirty="0" err="1"/>
              <a:t>öke</a:t>
            </a:r>
            <a:r>
              <a:rPr lang="hu-HU" dirty="0"/>
              <a:t>)t egy új, saját eszköztárba (</a:t>
            </a:r>
            <a:r>
              <a:rPr lang="hu-HU" dirty="0" err="1"/>
              <a:t>Toolbox</a:t>
            </a:r>
            <a:r>
              <a:rPr lang="hu-HU" dirty="0"/>
              <a:t>) kell rakni</a:t>
            </a:r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2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készítése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8098976" cy="4754563"/>
          </a:xfrm>
        </p:spPr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létrehozására két lehetőségünk van</a:t>
            </a:r>
          </a:p>
          <a:p>
            <a:pPr lvl="1"/>
            <a:r>
              <a:rPr lang="hu-HU" dirty="0"/>
              <a:t>hagyományos eszköztárba (</a:t>
            </a:r>
            <a:r>
              <a:rPr lang="hu-HU" dirty="0" err="1"/>
              <a:t>Toolbox</a:t>
            </a:r>
            <a:r>
              <a:rPr lang="hu-HU" dirty="0"/>
              <a:t>) illesztve varázslóval (egyszerű)</a:t>
            </a:r>
          </a:p>
          <a:p>
            <a:pPr lvl="1"/>
            <a:r>
              <a:rPr lang="hu-HU" dirty="0"/>
              <a:t>programozott eszköztárba (Python </a:t>
            </a:r>
            <a:r>
              <a:rPr lang="hu-HU" dirty="0" err="1"/>
              <a:t>Toolbox</a:t>
            </a:r>
            <a:r>
              <a:rPr lang="hu-HU" dirty="0"/>
              <a:t>) illesztve (bonyolult, nem mutatom be)</a:t>
            </a:r>
          </a:p>
          <a:p>
            <a:r>
              <a:rPr lang="hu-HU" dirty="0"/>
              <a:t>hagyományos eszköztár létrehozása</a:t>
            </a:r>
          </a:p>
          <a:p>
            <a:pPr lvl="1"/>
            <a:r>
              <a:rPr lang="hu-HU" dirty="0" err="1"/>
              <a:t>ArcCatalog</a:t>
            </a:r>
            <a:r>
              <a:rPr lang="hu-HU" dirty="0"/>
              <a:t> &gt; jobb klikk a mappára &gt; New &gt; </a:t>
            </a:r>
            <a:r>
              <a:rPr lang="hu-HU" dirty="0" err="1"/>
              <a:t>Toolbox</a:t>
            </a:r>
            <a:endParaRPr lang="hu-HU" dirty="0"/>
          </a:p>
          <a:p>
            <a:pPr lvl="1"/>
            <a:r>
              <a:rPr lang="hu-HU" dirty="0"/>
              <a:t>át is nevezhetjük</a:t>
            </a:r>
          </a:p>
          <a:p>
            <a:pPr lvl="1"/>
            <a:r>
              <a:rPr lang="hu-HU" dirty="0"/>
              <a:t>a tulajdonságainál (jobb klikk &gt; </a:t>
            </a:r>
            <a:r>
              <a:rPr lang="hu-HU" dirty="0" err="1"/>
              <a:t>Properties</a:t>
            </a:r>
            <a:r>
              <a:rPr lang="hu-HU" dirty="0"/>
              <a:t>…) megadhatunk </a:t>
            </a:r>
            <a:r>
              <a:rPr lang="hu-HU" dirty="0" err="1"/>
              <a:t>aliast</a:t>
            </a:r>
            <a:endParaRPr lang="hu-HU" dirty="0"/>
          </a:p>
          <a:p>
            <a:r>
              <a:rPr lang="hu-HU" dirty="0"/>
              <a:t>hagyományos eszköztár hozzáadása az </a:t>
            </a:r>
            <a:r>
              <a:rPr lang="hu-HU" dirty="0" err="1"/>
              <a:t>ArcToolboxhoz</a:t>
            </a:r>
            <a:endParaRPr lang="hu-HU" dirty="0"/>
          </a:p>
          <a:p>
            <a:pPr lvl="1"/>
            <a:r>
              <a:rPr lang="hu-HU" dirty="0"/>
              <a:t>fogd és vidd módszerrel</a:t>
            </a:r>
          </a:p>
          <a:p>
            <a:pPr lvl="1"/>
            <a:r>
              <a:rPr lang="hu-HU" dirty="0"/>
              <a:t>vagy </a:t>
            </a:r>
            <a:r>
              <a:rPr lang="hu-HU" dirty="0" err="1"/>
              <a:t>ArcToolbox-ra</a:t>
            </a:r>
            <a:r>
              <a:rPr lang="hu-HU" dirty="0"/>
              <a:t> jobb klikk &gt; Add </a:t>
            </a:r>
            <a:r>
              <a:rPr lang="hu-HU" dirty="0" err="1"/>
              <a:t>Toolbox</a:t>
            </a:r>
            <a:r>
              <a:rPr lang="hu-HU" dirty="0"/>
              <a:t>…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7176" y="204653"/>
            <a:ext cx="3087183" cy="43825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7176" y="4774124"/>
            <a:ext cx="3087184" cy="19195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41239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készítése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hozzunk létre egy új eszköztárat</a:t>
            </a:r>
          </a:p>
          <a:p>
            <a:pPr lvl="1"/>
            <a:r>
              <a:rPr lang="hu-HU" dirty="0"/>
              <a:t>másoljuk be az </a:t>
            </a:r>
            <a:r>
              <a:rPr lang="hu-HU" dirty="0" err="1"/>
              <a:t>ArcToolboxba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7176" y="204653"/>
            <a:ext cx="3087183" cy="43825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7176" y="4774124"/>
            <a:ext cx="3087184" cy="191959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3786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készítése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szkripteszköz</a:t>
            </a:r>
            <a:r>
              <a:rPr lang="hu-HU" dirty="0"/>
              <a:t> hozzáadása a hagyományos eszköztárhoz</a:t>
            </a:r>
          </a:p>
          <a:p>
            <a:pPr lvl="1"/>
            <a:r>
              <a:rPr lang="hu-HU" dirty="0" err="1"/>
              <a:t>ArcCatalogban</a:t>
            </a:r>
            <a:r>
              <a:rPr lang="hu-HU" dirty="0"/>
              <a:t> vagy </a:t>
            </a:r>
            <a:r>
              <a:rPr lang="hu-HU" dirty="0" err="1"/>
              <a:t>ArcToolboxban</a:t>
            </a:r>
            <a:r>
              <a:rPr lang="hu-HU" dirty="0"/>
              <a:t> jobb klikk az eszköztár nevére &gt; Add &gt; Script…</a:t>
            </a:r>
          </a:p>
          <a:p>
            <a:pPr lvl="1"/>
            <a:r>
              <a:rPr lang="hu-HU" dirty="0"/>
              <a:t>név (szóköz/ékezet nélkül), címke (neve az eszköztáron belül) és leírás (opcionális)</a:t>
            </a:r>
          </a:p>
          <a:p>
            <a:pPr lvl="1"/>
            <a:r>
              <a:rPr lang="hu-HU" dirty="0"/>
              <a:t>kiválasztjuk a </a:t>
            </a:r>
            <a:r>
              <a:rPr lang="hu-HU" dirty="0" err="1"/>
              <a:t>szkriptfájlt</a:t>
            </a:r>
            <a:r>
              <a:rPr lang="hu-HU" dirty="0"/>
              <a:t> + legyen bepipálva a "</a:t>
            </a:r>
            <a:r>
              <a:rPr lang="hu-HU" dirty="0" err="1"/>
              <a:t>Run</a:t>
            </a:r>
            <a:r>
              <a:rPr lang="hu-HU" dirty="0"/>
              <a:t> Python script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process</a:t>
            </a:r>
            <a:r>
              <a:rPr lang="hu-HU" dirty="0"/>
              <a:t>"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3520" y="3032760"/>
            <a:ext cx="2717184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2458" y="3032760"/>
            <a:ext cx="2456162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776" y="3032760"/>
            <a:ext cx="2456162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30429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készítése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hozzunk létre az eszköztárunkban egy új </a:t>
            </a:r>
            <a:r>
              <a:rPr lang="hu-HU" dirty="0" err="1"/>
              <a:t>szkripteszközt</a:t>
            </a:r>
            <a:endParaRPr lang="hu-HU" dirty="0"/>
          </a:p>
          <a:p>
            <a:pPr lvl="1"/>
            <a:r>
              <a:rPr lang="hu-HU" dirty="0"/>
              <a:t>adjunk neki nevet és rövid leírást</a:t>
            </a:r>
          </a:p>
          <a:p>
            <a:pPr lvl="1"/>
            <a:r>
              <a:rPr lang="hu-HU" dirty="0"/>
              <a:t>rendeljük hozzá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fájlt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93520" y="3032760"/>
            <a:ext cx="2717184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2458" y="3032760"/>
            <a:ext cx="2456162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7776" y="3032760"/>
            <a:ext cx="2456162" cy="30632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886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Meglévő eszközök tanulmányozása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eszköztárban található </a:t>
            </a:r>
            <a:r>
              <a:rPr lang="hu-HU" dirty="0" err="1"/>
              <a:t>szkripteszközök</a:t>
            </a:r>
            <a:r>
              <a:rPr lang="hu-HU" dirty="0"/>
              <a:t> (Script </a:t>
            </a:r>
            <a:r>
              <a:rPr lang="hu-HU" dirty="0" err="1"/>
              <a:t>Tools</a:t>
            </a:r>
            <a:r>
              <a:rPr lang="hu-HU" dirty="0"/>
              <a:t>) forráskódja megtekinthető</a:t>
            </a:r>
          </a:p>
          <a:p>
            <a:pPr lvl="1"/>
            <a:r>
              <a:rPr lang="hu-HU" dirty="0"/>
              <a:t>hasznos lehet (tanulás, módosítás)</a:t>
            </a:r>
          </a:p>
          <a:p>
            <a:pPr lvl="1"/>
            <a:r>
              <a:rPr lang="hu-HU" dirty="0"/>
              <a:t>jobb klikk &gt; Edit…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05552" y="2788920"/>
            <a:ext cx="2034287" cy="32781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8154" y="2788920"/>
            <a:ext cx="5538585" cy="32781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0009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paraméterei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/>
              <a:t>paraméterek megadása</a:t>
            </a:r>
          </a:p>
          <a:p>
            <a:pPr lvl="1"/>
            <a:r>
              <a:rPr lang="hu-HU" dirty="0"/>
              <a:t>név (Display </a:t>
            </a:r>
            <a:r>
              <a:rPr lang="hu-HU" dirty="0" err="1"/>
              <a:t>Name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adattípus (Data </a:t>
            </a:r>
            <a:r>
              <a:rPr lang="hu-HU" dirty="0" err="1"/>
              <a:t>Type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kötelező/opcionális (</a:t>
            </a:r>
            <a:r>
              <a:rPr lang="hu-HU" dirty="0" err="1"/>
              <a:t>Type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bemeneti/kimeneti (</a:t>
            </a:r>
            <a:r>
              <a:rPr lang="hu-HU" dirty="0" err="1"/>
              <a:t>Direction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alapértelmezett érték opcionális paramétereknél (</a:t>
            </a:r>
            <a:r>
              <a:rPr lang="hu-HU" dirty="0" err="1"/>
              <a:t>Default</a:t>
            </a:r>
            <a:r>
              <a:rPr lang="hu-HU" dirty="0"/>
              <a:t>)</a:t>
            </a:r>
          </a:p>
          <a:p>
            <a:r>
              <a:rPr lang="hu-HU" dirty="0"/>
              <a:t>ezeket később is tudjuk módosítani</a:t>
            </a:r>
          </a:p>
          <a:p>
            <a:pPr lvl="1"/>
            <a:r>
              <a:rPr lang="hu-HU" dirty="0"/>
              <a:t>jobb klikk &gt; </a:t>
            </a:r>
            <a:r>
              <a:rPr lang="hu-HU" dirty="0" err="1"/>
              <a:t>Properties</a:t>
            </a:r>
            <a:r>
              <a:rPr lang="hu-HU" dirty="0"/>
              <a:t>… &gt; </a:t>
            </a:r>
            <a:r>
              <a:rPr lang="hu-HU" dirty="0" err="1"/>
              <a:t>Parameters</a:t>
            </a:r>
            <a:endParaRPr lang="hu-HU" dirty="0"/>
          </a:p>
          <a:p>
            <a:r>
              <a:rPr lang="hu-HU" dirty="0"/>
              <a:t>a paraméternév legyen beszédes</a:t>
            </a:r>
          </a:p>
          <a:p>
            <a:pPr lvl="1"/>
            <a:r>
              <a:rPr lang="hu-HU" dirty="0"/>
              <a:t>nem kell megegyeznie a </a:t>
            </a:r>
            <a:r>
              <a:rPr lang="hu-HU" dirty="0" err="1"/>
              <a:t>szkriptben</a:t>
            </a:r>
            <a:r>
              <a:rPr lang="hu-HU" dirty="0"/>
              <a:t> használt változónévvel</a:t>
            </a:r>
          </a:p>
          <a:p>
            <a:pPr lvl="1"/>
            <a:r>
              <a:rPr lang="hu-HU" dirty="0"/>
              <a:t>elvileg tartalmazhat ékezetes betűket is</a:t>
            </a:r>
          </a:p>
          <a:p>
            <a:pPr lvl="1"/>
            <a:r>
              <a:rPr lang="hu-HU" dirty="0"/>
              <a:t>de akkor nem tudjuk majd a Python-ablakból meghívni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180" y="1447800"/>
            <a:ext cx="3474719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3315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paraméterei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7638144" cy="4754563"/>
          </a:xfrm>
        </p:spPr>
        <p:txBody>
          <a:bodyPr/>
          <a:lstStyle/>
          <a:p>
            <a:r>
              <a:rPr lang="hu-HU" dirty="0"/>
              <a:t>sorrend változtatható</a:t>
            </a:r>
          </a:p>
          <a:p>
            <a:pPr lvl="1"/>
            <a:r>
              <a:rPr lang="hu-HU" dirty="0"/>
              <a:t>technikai szempontból mindegy a sorrend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szkript</a:t>
            </a:r>
            <a:r>
              <a:rPr lang="hu-HU" dirty="0"/>
              <a:t> ilyen sorrendben kapja meg a paramétereket az </a:t>
            </a:r>
            <a:r>
              <a:rPr lang="hu-HU" dirty="0" err="1"/>
              <a:t>arcpy</a:t>
            </a:r>
            <a:r>
              <a:rPr lang="hu-HU" dirty="0"/>
              <a:t>.</a:t>
            </a:r>
            <a:r>
              <a:rPr lang="en-US" dirty="0" err="1"/>
              <a:t>GetParameterAsText</a:t>
            </a:r>
            <a:r>
              <a:rPr lang="hu-HU" dirty="0"/>
              <a:t>(sorszám) függvénnyel</a:t>
            </a:r>
          </a:p>
          <a:p>
            <a:r>
              <a:rPr lang="hu-HU" dirty="0"/>
              <a:t>optimális sorrend</a:t>
            </a:r>
          </a:p>
          <a:p>
            <a:pPr lvl="1"/>
            <a:r>
              <a:rPr lang="hu-HU" dirty="0"/>
              <a:t>először a bemeneti fájlok/rétegek</a:t>
            </a:r>
          </a:p>
          <a:p>
            <a:pPr lvl="1"/>
            <a:r>
              <a:rPr lang="hu-HU" dirty="0"/>
              <a:t>utána az egyéb kötelező bemeneti paraméterek</a:t>
            </a:r>
          </a:p>
          <a:p>
            <a:pPr lvl="1"/>
            <a:r>
              <a:rPr lang="hu-HU" dirty="0"/>
              <a:t>majd az opcionális bemeneti paraméterek</a:t>
            </a:r>
          </a:p>
          <a:p>
            <a:pPr lvl="1"/>
            <a:r>
              <a:rPr lang="hu-HU" dirty="0"/>
              <a:t>végül a kimeneti paraméter(</a:t>
            </a:r>
            <a:r>
              <a:rPr lang="hu-HU" dirty="0" err="1"/>
              <a:t>ek</a:t>
            </a:r>
            <a:r>
              <a:rPr lang="hu-HU" dirty="0"/>
              <a:t>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180" y="1447800"/>
            <a:ext cx="3474719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 flipH="1">
            <a:off x="11397112" y="2247901"/>
            <a:ext cx="317633" cy="5876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4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paraméterei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Bemenet </a:t>
            </a:r>
            <a:r>
              <a:rPr lang="hu-HU" dirty="0" err="1"/>
              <a:t>levalogatashoz</a:t>
            </a:r>
            <a:r>
              <a:rPr lang="hu-HU" dirty="0"/>
              <a:t>: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Class</a:t>
            </a:r>
            <a:r>
              <a:rPr lang="hu-HU" dirty="0"/>
              <a:t>, </a:t>
            </a:r>
            <a:r>
              <a:rPr lang="hu-HU" dirty="0" err="1"/>
              <a:t>Required</a:t>
            </a:r>
            <a:r>
              <a:rPr lang="hu-HU" dirty="0"/>
              <a:t>, Input</a:t>
            </a:r>
          </a:p>
          <a:p>
            <a:pPr lvl="1"/>
            <a:r>
              <a:rPr lang="hu-HU" dirty="0"/>
              <a:t>Bemenet pufferhez: File, </a:t>
            </a:r>
            <a:r>
              <a:rPr lang="hu-HU" dirty="0" err="1"/>
              <a:t>Required</a:t>
            </a:r>
            <a:r>
              <a:rPr lang="hu-HU" dirty="0"/>
              <a:t>, Input</a:t>
            </a:r>
          </a:p>
          <a:p>
            <a:pPr lvl="1"/>
            <a:r>
              <a:rPr lang="hu-HU" dirty="0" err="1"/>
              <a:t>Tavolsag</a:t>
            </a:r>
            <a:r>
              <a:rPr lang="hu-HU" dirty="0"/>
              <a:t>: </a:t>
            </a:r>
            <a:r>
              <a:rPr lang="hu-HU" dirty="0" err="1"/>
              <a:t>Linear</a:t>
            </a:r>
            <a:r>
              <a:rPr lang="hu-HU" dirty="0"/>
              <a:t> Unit, </a:t>
            </a:r>
            <a:r>
              <a:rPr lang="hu-HU" dirty="0" err="1"/>
              <a:t>Optional</a:t>
            </a:r>
            <a:r>
              <a:rPr lang="hu-HU" dirty="0"/>
              <a:t>, Input, 1000 </a:t>
            </a:r>
            <a:r>
              <a:rPr lang="hu-HU" dirty="0" err="1"/>
              <a:t>Meters</a:t>
            </a:r>
            <a:endParaRPr lang="hu-HU" dirty="0"/>
          </a:p>
          <a:p>
            <a:pPr lvl="1"/>
            <a:r>
              <a:rPr lang="hu-HU" dirty="0"/>
              <a:t>Kimenet: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Class</a:t>
            </a:r>
            <a:r>
              <a:rPr lang="hu-HU" dirty="0"/>
              <a:t>, </a:t>
            </a:r>
            <a:r>
              <a:rPr lang="hu-HU" dirty="0" err="1"/>
              <a:t>Required</a:t>
            </a:r>
            <a:r>
              <a:rPr lang="hu-HU" dirty="0"/>
              <a:t>, Output</a:t>
            </a:r>
          </a:p>
          <a:p>
            <a:pPr lvl="1"/>
            <a:r>
              <a:rPr lang="hu-HU" dirty="0"/>
              <a:t>sorrend módosítása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180" y="1447800"/>
            <a:ext cx="3474719" cy="4648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63759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meghívása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823710" cy="4754563"/>
          </a:xfrm>
        </p:spPr>
        <p:txBody>
          <a:bodyPr/>
          <a:lstStyle/>
          <a:p>
            <a:r>
              <a:rPr lang="hu-HU" dirty="0"/>
              <a:t>meghívás </a:t>
            </a:r>
            <a:r>
              <a:rPr lang="hu-HU" dirty="0" err="1"/>
              <a:t>kattintgatós</a:t>
            </a:r>
            <a:r>
              <a:rPr lang="hu-HU" dirty="0"/>
              <a:t> módon (eszköztárból)</a:t>
            </a:r>
          </a:p>
          <a:p>
            <a:pPr lvl="1"/>
            <a:r>
              <a:rPr lang="hu-HU" dirty="0"/>
              <a:t>dupla kattintás a </a:t>
            </a:r>
            <a:r>
              <a:rPr lang="hu-HU" dirty="0" err="1"/>
              <a:t>szkripteszközre</a:t>
            </a:r>
            <a:endParaRPr lang="hu-HU" dirty="0"/>
          </a:p>
          <a:p>
            <a:pPr lvl="1"/>
            <a:r>
              <a:rPr lang="hu-HU" dirty="0"/>
              <a:t>pont ugyanúgy, mint az </a:t>
            </a:r>
            <a:r>
              <a:rPr lang="hu-HU" dirty="0" err="1"/>
              <a:t>ArcMap</a:t>
            </a:r>
            <a:r>
              <a:rPr lang="hu-HU" dirty="0"/>
              <a:t> saját </a:t>
            </a:r>
            <a:r>
              <a:rPr lang="hu-HU" dirty="0" err="1"/>
              <a:t>szkriptjeinél</a:t>
            </a:r>
            <a:endParaRPr lang="hu-HU" dirty="0"/>
          </a:p>
          <a:p>
            <a:r>
              <a:rPr lang="hu-HU" dirty="0"/>
              <a:t>meghívás az </a:t>
            </a:r>
            <a:r>
              <a:rPr lang="hu-HU" dirty="0" err="1"/>
              <a:t>ArcMap</a:t>
            </a:r>
            <a:r>
              <a:rPr lang="hu-HU" dirty="0"/>
              <a:t> Python-ablakából</a:t>
            </a:r>
          </a:p>
          <a:p>
            <a:pPr lvl="1"/>
            <a:r>
              <a:rPr lang="hu-HU" dirty="0"/>
              <a:t>ugyanúgy, mintha egy </a:t>
            </a:r>
            <a:r>
              <a:rPr lang="hu-HU" dirty="0" err="1"/>
              <a:t>ArcPy-függvény</a:t>
            </a:r>
            <a:r>
              <a:rPr lang="hu-HU" dirty="0"/>
              <a:t> lenne</a:t>
            </a:r>
          </a:p>
          <a:p>
            <a:pPr lvl="1"/>
            <a:r>
              <a:rPr lang="hu-HU" dirty="0"/>
              <a:t>lefutott </a:t>
            </a:r>
            <a:r>
              <a:rPr lang="hu-HU" dirty="0" err="1"/>
              <a:t>szkripteszköz</a:t>
            </a:r>
            <a:r>
              <a:rPr lang="hu-HU" dirty="0"/>
              <a:t> meghívási kódja lekérhető a </a:t>
            </a:r>
            <a:r>
              <a:rPr lang="hu-HU" dirty="0" err="1"/>
              <a:t>Results</a:t>
            </a:r>
            <a:r>
              <a:rPr lang="hu-HU" dirty="0"/>
              <a:t> ablakban (</a:t>
            </a:r>
            <a:r>
              <a:rPr lang="hu-HU" dirty="0" err="1"/>
              <a:t>Geoprocessing</a:t>
            </a:r>
            <a:r>
              <a:rPr lang="hu-HU" dirty="0"/>
              <a:t> &gt; </a:t>
            </a:r>
            <a:r>
              <a:rPr lang="hu-HU" dirty="0" err="1"/>
              <a:t>Results</a:t>
            </a:r>
            <a:r>
              <a:rPr lang="hu-HU" dirty="0"/>
              <a:t>): jobb klikk &gt; </a:t>
            </a:r>
            <a:r>
              <a:rPr lang="hu-HU" dirty="0" err="1"/>
              <a:t>Copy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Python </a:t>
            </a:r>
            <a:r>
              <a:rPr lang="hu-HU" dirty="0" err="1"/>
              <a:t>Snippet</a:t>
            </a:r>
            <a:endParaRPr lang="hu-HU" dirty="0"/>
          </a:p>
          <a:p>
            <a:endParaRPr lang="hu-HU" sz="1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910" y="1002111"/>
            <a:ext cx="4358640" cy="20422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61910" y="3243949"/>
            <a:ext cx="4358640" cy="27584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4360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meghívása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422400"/>
            <a:ext cx="7623627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futtassuk a </a:t>
            </a:r>
            <a:r>
              <a:rPr lang="hu-HU"/>
              <a:t>szkripteszközt</a:t>
            </a:r>
            <a:r>
              <a:rPr lang="hu-HU" dirty="0"/>
              <a:t> a folyókat és a pilisi DEM-</a:t>
            </a:r>
            <a:r>
              <a:rPr lang="hu-HU" dirty="0" err="1"/>
              <a:t>et</a:t>
            </a:r>
            <a:r>
              <a:rPr lang="hu-HU" dirty="0"/>
              <a:t> felhasználva</a:t>
            </a:r>
          </a:p>
          <a:p>
            <a:pPr lvl="1"/>
            <a:r>
              <a:rPr lang="hu-HU" dirty="0"/>
              <a:t>nyissuk meg az eszközfuttatási előzményeket (</a:t>
            </a:r>
            <a:r>
              <a:rPr lang="hu-HU" dirty="0" err="1"/>
              <a:t>Results</a:t>
            </a:r>
            <a:r>
              <a:rPr lang="hu-HU" dirty="0"/>
              <a:t> ablak)</a:t>
            </a:r>
          </a:p>
          <a:p>
            <a:pPr lvl="1"/>
            <a:r>
              <a:rPr lang="hu-HU" dirty="0"/>
              <a:t>másoljuk vágólapra az eszközfuttatás Python-kódját</a:t>
            </a:r>
          </a:p>
          <a:p>
            <a:pPr lvl="1"/>
            <a:r>
              <a:rPr lang="hu-HU" dirty="0"/>
              <a:t>beadandóban is ezt kell majd megadni a példafuttatásokhoz</a:t>
            </a:r>
          </a:p>
          <a:p>
            <a:pPr lvl="2"/>
            <a:endParaRPr lang="hu-HU" b="1" dirty="0">
              <a:solidFill>
                <a:srgbClr val="7A3E9D"/>
              </a:solidFill>
              <a:latin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7A3E9D"/>
                </a:solidFill>
                <a:latin typeface="Courier New" panose="02070309020205020404" pitchFamily="49" charset="0"/>
              </a:rPr>
              <a:t>arcpy</a:t>
            </a:r>
            <a:r>
              <a:rPr lang="en-US" dirty="0" err="1">
                <a:solidFill>
                  <a:srgbClr val="777777"/>
                </a:solidFill>
                <a:latin typeface="Courier New" panose="02070309020205020404" pitchFamily="49" charset="0"/>
              </a:rPr>
              <a:t>.</a:t>
            </a:r>
            <a:r>
              <a:rPr lang="en-US" dirty="0" err="1">
                <a:solidFill>
                  <a:srgbClr val="333333"/>
                </a:solidFill>
                <a:latin typeface="Courier New" panose="02070309020205020404" pitchFamily="49" charset="0"/>
              </a:rPr>
              <a:t>levalogatPufferben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Bemenet_levalogatashoz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C:/eleresi_ut/folyok.shp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Bemenet_pufferhez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C:/eleresi_ut/pilis_dem.tif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Tavolsag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1000 Meters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",</a:t>
            </a:r>
            <a:r>
              <a:rPr lang="en-US" dirty="0">
                <a:solidFill>
                  <a:srgbClr val="333333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7A3E9D"/>
                </a:solidFill>
                <a:latin typeface="Courier New" panose="02070309020205020404" pitchFamily="49" charset="0"/>
              </a:rPr>
              <a:t>Kimenet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448C27"/>
                </a:solidFill>
                <a:latin typeface="Courier New" panose="02070309020205020404" pitchFamily="49" charset="0"/>
              </a:rPr>
              <a:t>C:/eleresi_ut/puffer_kimenet1.shp</a:t>
            </a:r>
            <a:r>
              <a:rPr lang="en-US" dirty="0">
                <a:solidFill>
                  <a:srgbClr val="777777"/>
                </a:solidFill>
                <a:latin typeface="Courier New" panose="02070309020205020404" pitchFamily="49" charset="0"/>
              </a:rPr>
              <a:t>")</a:t>
            </a:r>
            <a:endParaRPr lang="en-US" dirty="0">
              <a:solidFill>
                <a:srgbClr val="333333"/>
              </a:solidFill>
              <a:latin typeface="Courier New" panose="02070309020205020404" pitchFamily="49" charset="0"/>
            </a:endParaRP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826" y="87089"/>
            <a:ext cx="3645807" cy="20824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826" y="2266374"/>
            <a:ext cx="3645807" cy="20884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1826" y="4442073"/>
            <a:ext cx="3645807" cy="23576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59987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meghívása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nyissuk meg a Python-ablakot</a:t>
            </a:r>
          </a:p>
          <a:p>
            <a:pPr lvl="1"/>
            <a:r>
              <a:rPr lang="hu-HU" dirty="0"/>
              <a:t>importáljuk az </a:t>
            </a:r>
            <a:r>
              <a:rPr lang="hu-HU" dirty="0" err="1"/>
              <a:t>arcpy</a:t>
            </a:r>
            <a:r>
              <a:rPr lang="hu-HU" dirty="0"/>
              <a:t> modult</a:t>
            </a:r>
          </a:p>
          <a:p>
            <a:pPr lvl="1"/>
            <a:r>
              <a:rPr lang="hu-HU" dirty="0"/>
              <a:t>futtassuk az eszközünket – hiba: </a:t>
            </a:r>
            <a:r>
              <a:rPr lang="en-US" dirty="0" err="1"/>
              <a:t>AttributeError</a:t>
            </a:r>
            <a:r>
              <a:rPr lang="en-US" dirty="0"/>
              <a:t>: 'module' object has no attribute '</a:t>
            </a:r>
            <a:r>
              <a:rPr lang="en-US" dirty="0" err="1"/>
              <a:t>levalogatPufferben</a:t>
            </a:r>
            <a:r>
              <a:rPr lang="en-US" dirty="0"/>
              <a:t>'</a:t>
            </a:r>
            <a:endParaRPr lang="hu-HU" dirty="0"/>
          </a:p>
          <a:p>
            <a:pPr lvl="1"/>
            <a:r>
              <a:rPr lang="hu-HU" dirty="0"/>
              <a:t>importáljuk az eszköztárunkat – </a:t>
            </a:r>
            <a:r>
              <a:rPr lang="hu-HU" dirty="0" err="1"/>
              <a:t>arcpy.ImportToolbox</a:t>
            </a:r>
            <a:r>
              <a:rPr lang="hu-HU" dirty="0"/>
              <a:t>()</a:t>
            </a:r>
          </a:p>
          <a:p>
            <a:pPr lvl="1"/>
            <a:r>
              <a:rPr lang="hu-HU" dirty="0"/>
              <a:t>futtassuk az eszközünket – hiba: </a:t>
            </a:r>
            <a:r>
              <a:rPr lang="en-US" dirty="0"/>
              <a:t>ERROR 000725: Output: Dataset </a:t>
            </a:r>
            <a:r>
              <a:rPr lang="hu-HU" dirty="0"/>
              <a:t>kimenet</a:t>
            </a:r>
            <a:r>
              <a:rPr lang="en-US" dirty="0"/>
              <a:t>.</a:t>
            </a:r>
            <a:r>
              <a:rPr lang="en-US" dirty="0" err="1"/>
              <a:t>shp</a:t>
            </a:r>
            <a:r>
              <a:rPr lang="en-US" dirty="0"/>
              <a:t> already exists.</a:t>
            </a:r>
            <a:endParaRPr lang="hu-HU" dirty="0"/>
          </a:p>
          <a:p>
            <a:pPr lvl="1"/>
            <a:r>
              <a:rPr lang="hu-HU" dirty="0"/>
              <a:t>futtassuk az eszközünket átírt kimeneti paraméterrel – siker</a:t>
            </a:r>
          </a:p>
          <a:p>
            <a:pPr lvl="1"/>
            <a:endParaRPr lang="hu-HU" dirty="0"/>
          </a:p>
          <a:p>
            <a:r>
              <a:rPr lang="hu-HU" dirty="0"/>
              <a:t>lásd: 23_Python_ablakba_</a:t>
            </a:r>
            <a:r>
              <a:rPr lang="hu-HU" dirty="0" err="1"/>
              <a:t>masolas.py</a:t>
            </a:r>
            <a:endParaRPr lang="hu-HU" dirty="0"/>
          </a:p>
          <a:p>
            <a:pPr lvl="2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911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meghívása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128657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futtassuk a </a:t>
            </a:r>
            <a:r>
              <a:rPr lang="hu-HU" dirty="0" err="1"/>
              <a:t>szkirpteszközt</a:t>
            </a:r>
            <a:r>
              <a:rPr lang="hu-HU" dirty="0"/>
              <a:t> </a:t>
            </a:r>
            <a:r>
              <a:rPr lang="hu-HU" dirty="0" err="1"/>
              <a:t>a</a:t>
            </a:r>
            <a:r>
              <a:rPr lang="hu-HU" dirty="0"/>
              <a:t> folyókat és a városokat felhasználva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143" y="1412677"/>
            <a:ext cx="4762954" cy="468487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57745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23. feladat – új 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hozzál létre egy .</a:t>
            </a:r>
            <a:r>
              <a:rPr lang="hu-HU" dirty="0" err="1"/>
              <a:t>py-fájlt</a:t>
            </a:r>
            <a:endParaRPr lang="hu-HU" dirty="0"/>
          </a:p>
          <a:p>
            <a:r>
              <a:rPr lang="hu-HU" dirty="0"/>
              <a:t>hozzál létre egy hagyományos eszköztárat, és add hozzá az </a:t>
            </a:r>
            <a:r>
              <a:rPr lang="hu-HU" dirty="0" err="1"/>
              <a:t>ArcToolboxhoz</a:t>
            </a:r>
            <a:endParaRPr lang="hu-HU" dirty="0"/>
          </a:p>
          <a:p>
            <a:r>
              <a:rPr lang="hu-HU" dirty="0"/>
              <a:t>adjál hozzá egy új, a .</a:t>
            </a:r>
            <a:r>
              <a:rPr lang="hu-HU" dirty="0" err="1"/>
              <a:t>py-fájlra</a:t>
            </a:r>
            <a:r>
              <a:rPr lang="hu-HU" dirty="0"/>
              <a:t> mutató </a:t>
            </a:r>
            <a:r>
              <a:rPr lang="hu-HU" dirty="0" err="1"/>
              <a:t>szkripteszközt</a:t>
            </a:r>
            <a:r>
              <a:rPr lang="hu-HU" dirty="0"/>
              <a:t> rövid névvel és leírásokkal és a következő négy paraméterrel:</a:t>
            </a:r>
          </a:p>
          <a:p>
            <a:pPr lvl="1"/>
            <a:r>
              <a:rPr lang="hu-HU" dirty="0"/>
              <a:t>egy bemeneti kötelező </a:t>
            </a:r>
            <a:r>
              <a:rPr lang="hu-HU" dirty="0" err="1"/>
              <a:t>Feature</a:t>
            </a:r>
            <a:r>
              <a:rPr lang="hu-HU" dirty="0"/>
              <a:t> </a:t>
            </a:r>
            <a:r>
              <a:rPr lang="hu-HU" dirty="0" err="1"/>
              <a:t>Class</a:t>
            </a:r>
            <a:endParaRPr lang="hu-HU" dirty="0"/>
          </a:p>
          <a:p>
            <a:pPr lvl="1"/>
            <a:r>
              <a:rPr lang="hu-HU" dirty="0"/>
              <a:t>egy bemeneti opcionális egész</a:t>
            </a:r>
            <a:br>
              <a:rPr lang="hu-HU" dirty="0"/>
            </a:br>
            <a:r>
              <a:rPr lang="hu-HU" dirty="0"/>
              <a:t>szám (Long), alapértelmezett </a:t>
            </a:r>
            <a:br>
              <a:rPr lang="hu-HU" dirty="0"/>
            </a:br>
            <a:r>
              <a:rPr lang="hu-HU" dirty="0"/>
              <a:t>értéke 5</a:t>
            </a:r>
          </a:p>
          <a:p>
            <a:pPr lvl="1"/>
            <a:r>
              <a:rPr lang="hu-HU" dirty="0"/>
              <a:t>egy bemeneti kötelező távolság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Linear</a:t>
            </a:r>
            <a:r>
              <a:rPr lang="hu-HU" dirty="0"/>
              <a:t> Unit)</a:t>
            </a:r>
          </a:p>
          <a:p>
            <a:pPr lvl="1"/>
            <a:r>
              <a:rPr lang="hu-HU" dirty="0"/>
              <a:t>egy kimeneti kötelező </a:t>
            </a:r>
            <a:r>
              <a:rPr lang="hu-HU" dirty="0" err="1"/>
              <a:t>Feature</a:t>
            </a:r>
            <a:br>
              <a:rPr lang="hu-HU" dirty="0"/>
            </a:br>
            <a:r>
              <a:rPr lang="hu-HU" dirty="0" err="1"/>
              <a:t>Class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722" y="3535680"/>
            <a:ext cx="6974970" cy="25193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1437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23. feladat – új 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szkript</a:t>
            </a:r>
            <a:r>
              <a:rPr lang="hu-HU" dirty="0"/>
              <a:t> végezze el a következőket:</a:t>
            </a:r>
          </a:p>
          <a:p>
            <a:pPr lvl="1"/>
            <a:r>
              <a:rPr lang="hu-HU" dirty="0"/>
              <a:t>kiolvassa az első paraméterként kapott fájl elérési útját (mappáját)</a:t>
            </a:r>
          </a:p>
          <a:p>
            <a:pPr lvl="1"/>
            <a:r>
              <a:rPr lang="hu-HU" dirty="0"/>
              <a:t>megvizsgálja az első paraméterként kapott vektorfájl geometriatípusát, és ha az nem "</a:t>
            </a:r>
            <a:r>
              <a:rPr lang="hu-HU" dirty="0" err="1"/>
              <a:t>Polygon</a:t>
            </a:r>
            <a:r>
              <a:rPr lang="hu-HU" dirty="0"/>
              <a:t>", akkor beszédes hibaüzenettel leáll</a:t>
            </a:r>
          </a:p>
          <a:p>
            <a:pPr lvl="1"/>
            <a:r>
              <a:rPr lang="hu-HU" dirty="0"/>
              <a:t>ha megfelelő a geometria (vagyis poligon), akkor megadott számú véletlen pontot generál a poligon(ok)</a:t>
            </a:r>
            <a:r>
              <a:rPr lang="hu-HU" dirty="0" err="1"/>
              <a:t>on</a:t>
            </a:r>
            <a:r>
              <a:rPr lang="hu-HU" dirty="0"/>
              <a:t> belül a kiolvasott mappában létrehozott ideiglenes fájlba</a:t>
            </a:r>
          </a:p>
          <a:p>
            <a:pPr lvl="1"/>
            <a:r>
              <a:rPr lang="hu-HU" dirty="0"/>
              <a:t>megadott távolságú puffert képez a pontok körül, az eredményt a megadott kimeneti fájlba írja</a:t>
            </a:r>
          </a:p>
          <a:p>
            <a:pPr lvl="1"/>
            <a:r>
              <a:rPr lang="hu-HU" dirty="0"/>
              <a:t>törli az ideiglenes fájlt</a:t>
            </a:r>
          </a:p>
          <a:p>
            <a:r>
              <a:rPr lang="hu-HU" dirty="0"/>
              <a:t>lásd el a felhasználót informatív üzenetekkel a </a:t>
            </a:r>
            <a:r>
              <a:rPr lang="hu-HU" dirty="0" err="1"/>
              <a:t>szkript</a:t>
            </a:r>
            <a:r>
              <a:rPr lang="hu-HU" dirty="0"/>
              <a:t> aktuálisan végrehajtott futási lépéseiről</a:t>
            </a:r>
          </a:p>
          <a:p>
            <a:r>
              <a:rPr lang="hu-HU" dirty="0"/>
              <a:t>figyelj rá, hogy a pontok számát szövegként veszed át, így számmá kell alakítanod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912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kérdések?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85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Eszközök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négyféle eszköz létezik az </a:t>
            </a:r>
            <a:r>
              <a:rPr lang="hu-HU" dirty="0" err="1"/>
              <a:t>ArcMapben</a:t>
            </a:r>
            <a:endParaRPr lang="hu-HU" dirty="0"/>
          </a:p>
          <a:p>
            <a:pPr lvl="1"/>
            <a:r>
              <a:rPr lang="hu-HU" dirty="0"/>
              <a:t>beépített eszköz (</a:t>
            </a:r>
            <a:r>
              <a:rPr lang="hu-HU" dirty="0" err="1"/>
              <a:t>built-in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</a:t>
            </a:r>
          </a:p>
          <a:p>
            <a:pPr lvl="1"/>
            <a:r>
              <a:rPr lang="hu-HU" b="1" dirty="0"/>
              <a:t>modelleszköz</a:t>
            </a:r>
            <a:r>
              <a:rPr lang="hu-HU" dirty="0"/>
              <a:t> (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 –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Builderből</a:t>
            </a:r>
            <a:r>
              <a:rPr lang="hu-HU" dirty="0"/>
              <a:t> hozzuk létre</a:t>
            </a:r>
          </a:p>
          <a:p>
            <a:pPr lvl="1"/>
            <a:r>
              <a:rPr lang="hu-HU" b="1" dirty="0" err="1"/>
              <a:t>szkripteszköz</a:t>
            </a:r>
            <a:r>
              <a:rPr lang="hu-HU" dirty="0"/>
              <a:t> (script </a:t>
            </a:r>
            <a:r>
              <a:rPr lang="hu-HU" dirty="0" err="1"/>
              <a:t>tool</a:t>
            </a:r>
            <a:r>
              <a:rPr lang="hu-HU" dirty="0"/>
              <a:t>) – szövegszerkesztőben, programfejlesztési környezetben hozzuk létre (pl. VS </a:t>
            </a:r>
            <a:r>
              <a:rPr lang="hu-HU" dirty="0" err="1"/>
              <a:t>Code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speciális eszköz (</a:t>
            </a:r>
            <a:r>
              <a:rPr lang="hu-HU" dirty="0" err="1"/>
              <a:t>specialized</a:t>
            </a:r>
            <a:r>
              <a:rPr lang="hu-HU" dirty="0"/>
              <a:t> </a:t>
            </a:r>
            <a:r>
              <a:rPr lang="hu-HU" dirty="0" err="1"/>
              <a:t>tool</a:t>
            </a:r>
            <a:r>
              <a:rPr lang="hu-HU" dirty="0"/>
              <a:t>) – ritka</a:t>
            </a:r>
          </a:p>
          <a:p>
            <a:r>
              <a:rPr lang="hu-HU" dirty="0"/>
              <a:t>mi felhasználóként jellemzően</a:t>
            </a:r>
          </a:p>
          <a:p>
            <a:pPr lvl="1"/>
            <a:r>
              <a:rPr lang="hu-HU" dirty="0"/>
              <a:t>beépített eszközt és </a:t>
            </a:r>
            <a:r>
              <a:rPr lang="hu-HU" dirty="0" err="1"/>
              <a:t>szkripteszközt</a:t>
            </a:r>
            <a:r>
              <a:rPr lang="hu-HU" dirty="0"/>
              <a:t> futtatunk</a:t>
            </a:r>
          </a:p>
          <a:p>
            <a:pPr lvl="1"/>
            <a:r>
              <a:rPr lang="hu-HU" dirty="0"/>
              <a:t>modelleszközt és </a:t>
            </a:r>
            <a:r>
              <a:rPr lang="hu-HU" dirty="0" err="1"/>
              <a:t>szkripteszközt</a:t>
            </a:r>
            <a:r>
              <a:rPr lang="hu-HU" dirty="0"/>
              <a:t> készítünk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874520"/>
            <a:ext cx="420053" cy="192024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 rot="1225821">
            <a:off x="9190767" y="711600"/>
            <a:ext cx="2215350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2800" b="1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– </a:t>
            </a:r>
            <a:r>
              <a:rPr lang="hu-HU" sz="2800" b="1" cap="none" spc="0" dirty="0">
                <a:ln w="10160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ISMÉTLÉS –</a:t>
            </a:r>
          </a:p>
        </p:txBody>
      </p:sp>
    </p:spTree>
    <p:extLst>
      <p:ext uri="{BB962C8B-B14F-4D97-AF65-F5344CB8AC3E}">
        <p14:creationId xmlns:p14="http://schemas.microsoft.com/office/powerpoint/2010/main" val="109511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eszköz készítése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Builderből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</a:t>
            </a:r>
            <a:endParaRPr lang="hu-HU" dirty="0"/>
          </a:p>
          <a:p>
            <a:pPr lvl="1"/>
            <a:r>
              <a:rPr lang="hu-HU" dirty="0"/>
              <a:t>az </a:t>
            </a:r>
            <a:r>
              <a:rPr lang="hu-HU" dirty="0" err="1"/>
              <a:t>ArcGIS</a:t>
            </a:r>
            <a:r>
              <a:rPr lang="hu-HU" dirty="0"/>
              <a:t> 9 óta része a szoftvernek</a:t>
            </a:r>
          </a:p>
          <a:p>
            <a:pPr lvl="1"/>
            <a:r>
              <a:rPr lang="hu-HU" dirty="0"/>
              <a:t>vizuális programozási felület</a:t>
            </a:r>
          </a:p>
          <a:p>
            <a:pPr lvl="1"/>
            <a:r>
              <a:rPr lang="hu-HU" dirty="0"/>
              <a:t>moduláris, eszközöket fűzhetünk egymás után</a:t>
            </a:r>
          </a:p>
          <a:p>
            <a:pPr lvl="1"/>
            <a:r>
              <a:rPr lang="hu-HU" dirty="0"/>
              <a:t>az egyik kimenete a másik bemenete lehet</a:t>
            </a:r>
          </a:p>
          <a:p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Bulder</a:t>
            </a:r>
            <a:r>
              <a:rPr lang="hu-HU" dirty="0"/>
              <a:t> vs. Python</a:t>
            </a:r>
          </a:p>
          <a:p>
            <a:pPr lvl="1"/>
            <a:r>
              <a:rPr lang="hu-HU" dirty="0"/>
              <a:t>a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</a:t>
            </a:r>
            <a:r>
              <a:rPr lang="hu-HU" dirty="0"/>
              <a:t> kényelmes, grafikus,</a:t>
            </a:r>
            <a:br>
              <a:rPr lang="hu-HU" dirty="0"/>
            </a:br>
            <a:r>
              <a:rPr lang="hu-HU" dirty="0"/>
              <a:t>programozáshoz nem értőknek is jó</a:t>
            </a:r>
          </a:p>
          <a:p>
            <a:pPr lvl="1"/>
            <a:r>
              <a:rPr lang="hu-HU" dirty="0"/>
              <a:t>a Pythonnal sokkal több mindent </a:t>
            </a:r>
            <a:br>
              <a:rPr lang="hu-HU" dirty="0"/>
            </a:br>
            <a:r>
              <a:rPr lang="hu-HU" dirty="0"/>
              <a:t>megvalósíthatunk</a:t>
            </a:r>
          </a:p>
          <a:p>
            <a:pPr lvl="1"/>
            <a:r>
              <a:rPr lang="hu-HU" dirty="0"/>
              <a:t>összetett programok esetén a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</a:t>
            </a:r>
            <a:r>
              <a:rPr lang="hu-HU" dirty="0"/>
              <a:t> inkább csak kiindulásként szolgál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714" y="1422400"/>
            <a:ext cx="5028571" cy="3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4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eszköz készítése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Builderből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lehetőség van kimenteni az egészet </a:t>
            </a:r>
            <a:r>
              <a:rPr lang="hu-HU" dirty="0" err="1"/>
              <a:t>szkriptként</a:t>
            </a:r>
            <a:r>
              <a:rPr lang="hu-HU" dirty="0"/>
              <a:t> (.</a:t>
            </a:r>
            <a:r>
              <a:rPr lang="hu-HU" dirty="0" err="1"/>
              <a:t>py</a:t>
            </a:r>
            <a:r>
              <a:rPr lang="hu-HU" dirty="0"/>
              <a:t> fájlba)</a:t>
            </a:r>
          </a:p>
          <a:p>
            <a:pPr lvl="1"/>
            <a:r>
              <a:rPr lang="hu-HU" dirty="0" err="1"/>
              <a:t>Model</a:t>
            </a:r>
            <a:r>
              <a:rPr lang="hu-HU" dirty="0"/>
              <a:t> &gt; Export &gt;</a:t>
            </a:r>
            <a:r>
              <a:rPr lang="hu-HU" dirty="0" err="1"/>
              <a:t>To</a:t>
            </a:r>
            <a:r>
              <a:rPr lang="hu-HU" dirty="0"/>
              <a:t> Python Script…</a:t>
            </a:r>
          </a:p>
          <a:p>
            <a:pPr lvl="1"/>
            <a:r>
              <a:rPr lang="hu-HU" dirty="0"/>
              <a:t>nem mutatom be</a:t>
            </a:r>
          </a:p>
          <a:p>
            <a:pPr lvl="1"/>
            <a:r>
              <a:rPr lang="hu-HU" dirty="0"/>
              <a:t>mert a </a:t>
            </a:r>
            <a:r>
              <a:rPr lang="hu-HU" dirty="0" err="1"/>
              <a:t>Model</a:t>
            </a:r>
            <a:r>
              <a:rPr lang="hu-HU" dirty="0"/>
              <a:t> </a:t>
            </a:r>
            <a:r>
              <a:rPr lang="hu-HU" dirty="0" err="1"/>
              <a:t>Builder</a:t>
            </a:r>
            <a:r>
              <a:rPr lang="hu-HU" dirty="0"/>
              <a:t> csak később lesz tananyag (</a:t>
            </a:r>
            <a:r>
              <a:rPr lang="hu-HU" dirty="0" err="1"/>
              <a:t>Desktop</a:t>
            </a:r>
            <a:r>
              <a:rPr lang="hu-HU" dirty="0"/>
              <a:t> GIS, </a:t>
            </a:r>
            <a:r>
              <a:rPr lang="hu-HU" dirty="0" err="1"/>
              <a:t>GIS-rendszerek</a:t>
            </a:r>
            <a:r>
              <a:rPr lang="hu-HU" dirty="0"/>
              <a:t> és </a:t>
            </a:r>
            <a:r>
              <a:rPr lang="hu-HU" dirty="0" err="1"/>
              <a:t>-alkalmazások</a:t>
            </a:r>
            <a:r>
              <a:rPr lang="hu-HU" dirty="0"/>
              <a:t> 2)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4040" y="3163536"/>
            <a:ext cx="6333200" cy="287702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270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saját </a:t>
            </a:r>
            <a:r>
              <a:rPr lang="hu-HU" dirty="0" err="1"/>
              <a:t>szkripteszköz</a:t>
            </a:r>
            <a:r>
              <a:rPr lang="hu-HU" dirty="0"/>
              <a:t> nem más, mint</a:t>
            </a:r>
          </a:p>
          <a:p>
            <a:pPr lvl="1"/>
            <a:r>
              <a:rPr lang="hu-HU" dirty="0"/>
              <a:t>egymás után sorban meghívott eszközök + kiegészítő Python-utasítások</a:t>
            </a:r>
          </a:p>
          <a:p>
            <a:pPr lvl="1"/>
            <a:r>
              <a:rPr lang="hu-HU" dirty="0"/>
              <a:t>összerendezése egy .</a:t>
            </a:r>
            <a:r>
              <a:rPr lang="hu-HU" dirty="0" err="1"/>
              <a:t>py-kódba</a:t>
            </a:r>
            <a:endParaRPr lang="hu-HU" dirty="0"/>
          </a:p>
          <a:p>
            <a:pPr lvl="1"/>
            <a:r>
              <a:rPr lang="hu-HU" dirty="0"/>
              <a:t>ami önállóan működik</a:t>
            </a:r>
          </a:p>
          <a:p>
            <a:pPr lvl="1"/>
            <a:r>
              <a:rPr lang="hu-HU" dirty="0"/>
              <a:t>neve és paraméterei vannak</a:t>
            </a:r>
          </a:p>
          <a:p>
            <a:pPr lvl="1"/>
            <a:r>
              <a:rPr lang="hu-HU" dirty="0"/>
              <a:t>eltérő számítógépeken is meghívható</a:t>
            </a:r>
          </a:p>
          <a:p>
            <a:r>
              <a:rPr lang="hu-HU" dirty="0"/>
              <a:t>mivel nem ismerjük a meghívó környezetet (felhasználó számítógépét), ezért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semmilyen fájlnevet nem szabad a kódba beégetni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nem szabad a felhasználó környezeti beállításait módosítani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nem szabad a felhasználó gépét kéretlen fájlokkal teleszemetelni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használjuk inkább az </a:t>
            </a:r>
            <a:r>
              <a:rPr lang="hu-HU" dirty="0" err="1">
                <a:sym typeface="Wingdings" panose="05000000000000000000" pitchFamily="2" charset="2"/>
              </a:rPr>
              <a:t>in</a:t>
            </a:r>
            <a:r>
              <a:rPr lang="hu-HU" dirty="0">
                <a:sym typeface="Wingdings" panose="05000000000000000000" pitchFamily="2" charset="2"/>
              </a:rPr>
              <a:t>_</a:t>
            </a:r>
            <a:r>
              <a:rPr lang="hu-HU" dirty="0" err="1">
                <a:sym typeface="Wingdings" panose="05000000000000000000" pitchFamily="2" charset="2"/>
              </a:rPr>
              <a:t>memory</a:t>
            </a:r>
            <a:r>
              <a:rPr lang="hu-HU" dirty="0">
                <a:sym typeface="Wingdings" panose="05000000000000000000" pitchFamily="2" charset="2"/>
              </a:rPr>
              <a:t>\ elérési utat (kivéve az óriási adatokhoz)!</a:t>
            </a:r>
          </a:p>
          <a:p>
            <a:r>
              <a:rPr lang="hu-HU" dirty="0">
                <a:sym typeface="Wingdings" panose="05000000000000000000" pitchFamily="2" charset="2"/>
              </a:rPr>
              <a:t>felhasználó kommunikációja az eszközünkkel: bemeneti paraméterek megadása által</a:t>
            </a:r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65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szkripten</a:t>
            </a:r>
            <a:r>
              <a:rPr lang="hu-HU" dirty="0"/>
              <a:t> belül ezekre kell figyelni:</a:t>
            </a:r>
          </a:p>
          <a:p>
            <a:pPr lvl="1"/>
            <a:r>
              <a:rPr lang="hu-HU" dirty="0"/>
              <a:t>paraméterek elkapása szövegként az </a:t>
            </a:r>
            <a:r>
              <a:rPr lang="hu-HU" dirty="0" err="1"/>
              <a:t>arcpy</a:t>
            </a:r>
            <a:r>
              <a:rPr lang="hu-HU" dirty="0"/>
              <a:t>.</a:t>
            </a:r>
            <a:r>
              <a:rPr lang="en-US" dirty="0" err="1"/>
              <a:t>GetParameterAsText</a:t>
            </a:r>
            <a:r>
              <a:rPr lang="hu-HU" dirty="0"/>
              <a:t>(sorszám) függvénnyel, ahol a sorszám jelzi a paraméter sorszámát 0-tól kezdve</a:t>
            </a:r>
          </a:p>
          <a:p>
            <a:pPr lvl="1"/>
            <a:r>
              <a:rPr lang="hu-HU" dirty="0"/>
              <a:t>print() helyett az </a:t>
            </a:r>
            <a:r>
              <a:rPr lang="en-US" dirty="0" err="1"/>
              <a:t>arcpy.AddMessage</a:t>
            </a:r>
            <a:r>
              <a:rPr lang="en-US" dirty="0"/>
              <a:t>(</a:t>
            </a:r>
            <a:r>
              <a:rPr lang="hu-HU" dirty="0"/>
              <a:t>) függvénnyel üzenhetünk a felhasználónak</a:t>
            </a:r>
          </a:p>
          <a:p>
            <a:pPr lvl="1"/>
            <a:r>
              <a:rPr lang="hu-HU" dirty="0"/>
              <a:t>a legtöbb </a:t>
            </a:r>
            <a:r>
              <a:rPr lang="hu-HU" dirty="0" err="1"/>
              <a:t>ArcPy-függvényt</a:t>
            </a:r>
            <a:r>
              <a:rPr lang="hu-HU" dirty="0"/>
              <a:t> úgy hívjuk meg, hogy a paramétereik változókat vesznek át</a:t>
            </a:r>
          </a:p>
          <a:p>
            <a:r>
              <a:rPr lang="hu-HU" dirty="0"/>
              <a:t>ha a hibákat el akarjuk kerülni</a:t>
            </a:r>
          </a:p>
          <a:p>
            <a:pPr lvl="1"/>
            <a:r>
              <a:rPr lang="hu-HU" dirty="0"/>
              <a:t>ellenőrizgessük a bemeneti paraméterek létezését, típusát stb.</a:t>
            </a:r>
          </a:p>
          <a:p>
            <a:pPr lvl="1"/>
            <a:r>
              <a:rPr lang="hu-HU" dirty="0"/>
              <a:t>pl.</a:t>
            </a:r>
            <a:r>
              <a:rPr lang="en-US" dirty="0" err="1"/>
              <a:t>arcpy.Exists</a:t>
            </a:r>
            <a:r>
              <a:rPr lang="hu-HU" dirty="0"/>
              <a:t>()</a:t>
            </a:r>
            <a:r>
              <a:rPr lang="hu-HU" dirty="0" err="1"/>
              <a:t>-szel</a:t>
            </a:r>
            <a:r>
              <a:rPr lang="hu-HU" dirty="0"/>
              <a:t>, </a:t>
            </a:r>
            <a:r>
              <a:rPr lang="en-US" dirty="0" err="1"/>
              <a:t>arcpy</a:t>
            </a:r>
            <a:r>
              <a:rPr lang="en-US" dirty="0"/>
              <a:t>.</a:t>
            </a:r>
            <a:r>
              <a:rPr lang="hu-HU" dirty="0" err="1"/>
              <a:t>Describe</a:t>
            </a:r>
            <a:r>
              <a:rPr lang="hu-HU" dirty="0"/>
              <a:t>()</a:t>
            </a:r>
            <a:r>
              <a:rPr lang="hu-HU" dirty="0" err="1"/>
              <a:t>-bal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877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blokkok, megjegyzések</a:t>
            </a:r>
          </a:p>
          <a:p>
            <a:pPr lvl="1"/>
            <a:r>
              <a:rPr lang="hu-HU" dirty="0"/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7511077" y="1444679"/>
            <a:ext cx="4484800" cy="5178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7511077" y="2074590"/>
            <a:ext cx="4484800" cy="8522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églalap 7"/>
          <p:cNvSpPr/>
          <p:nvPr/>
        </p:nvSpPr>
        <p:spPr>
          <a:xfrm>
            <a:off x="7511077" y="3033478"/>
            <a:ext cx="4484800" cy="36950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Jobbra nyíl 8"/>
          <p:cNvSpPr/>
          <p:nvPr/>
        </p:nvSpPr>
        <p:spPr>
          <a:xfrm>
            <a:off x="7343775" y="2093640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7343775" y="3069719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Jobbra nyíl 11"/>
          <p:cNvSpPr/>
          <p:nvPr/>
        </p:nvSpPr>
        <p:spPr>
          <a:xfrm>
            <a:off x="7343775" y="3358643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Jobbra nyíl 12"/>
          <p:cNvSpPr/>
          <p:nvPr/>
        </p:nvSpPr>
        <p:spPr>
          <a:xfrm>
            <a:off x="7349152" y="5465490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Jobbra nyíl 13"/>
          <p:cNvSpPr/>
          <p:nvPr/>
        </p:nvSpPr>
        <p:spPr>
          <a:xfrm>
            <a:off x="7343775" y="6117680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15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Új </a:t>
            </a:r>
            <a:r>
              <a:rPr lang="hu-HU" dirty="0" err="1"/>
              <a:t>szkripteszköz</a:t>
            </a:r>
            <a:r>
              <a:rPr lang="hu-HU" dirty="0"/>
              <a:t> Python-kódja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22400"/>
            <a:ext cx="6207493" cy="4754563"/>
          </a:xfrm>
        </p:spPr>
        <p:txBody>
          <a:bodyPr/>
          <a:lstStyle/>
          <a:p>
            <a:r>
              <a:rPr lang="hu-HU" dirty="0"/>
              <a:t>DEMO</a:t>
            </a:r>
          </a:p>
          <a:p>
            <a:pPr lvl="1"/>
            <a:r>
              <a:rPr lang="hu-HU" dirty="0"/>
              <a:t>tanulmányozzuk a 23_</a:t>
            </a:r>
            <a:r>
              <a:rPr lang="hu-HU" dirty="0" err="1"/>
              <a:t>uj</a:t>
            </a:r>
            <a:r>
              <a:rPr lang="hu-HU" dirty="0"/>
              <a:t>_</a:t>
            </a:r>
            <a:r>
              <a:rPr lang="hu-HU" dirty="0" err="1"/>
              <a:t>eszkoz</a:t>
            </a:r>
            <a:r>
              <a:rPr lang="hu-HU" dirty="0"/>
              <a:t>_</a:t>
            </a:r>
            <a:r>
              <a:rPr lang="hu-HU" dirty="0" err="1"/>
              <a:t>orai.py</a:t>
            </a:r>
            <a:r>
              <a:rPr lang="hu-HU" dirty="0"/>
              <a:t> kódját</a:t>
            </a:r>
          </a:p>
          <a:p>
            <a:pPr lvl="1"/>
            <a:r>
              <a:rPr lang="hu-HU" dirty="0"/>
              <a:t>blokkok, megjegyzések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beszédes változónevek</a:t>
            </a:r>
          </a:p>
          <a:p>
            <a:pPr lvl="1"/>
            <a:r>
              <a:rPr lang="hu-HU" dirty="0"/>
              <a:t>szükséges modulok beolvasása</a:t>
            </a:r>
          </a:p>
          <a:p>
            <a:pPr lvl="1"/>
            <a:r>
              <a:rPr lang="hu-HU" dirty="0"/>
              <a:t>paraméterek elkapása</a:t>
            </a:r>
          </a:p>
          <a:p>
            <a:pPr lvl="1"/>
            <a:r>
              <a:rPr lang="hu-HU" dirty="0"/>
              <a:t>változók használata</a:t>
            </a:r>
          </a:p>
          <a:p>
            <a:pPr lvl="1"/>
            <a:r>
              <a:rPr lang="hu-HU" dirty="0"/>
              <a:t>memóriában tárolt ideiglenes adatok</a:t>
            </a:r>
          </a:p>
          <a:p>
            <a:pPr lvl="1"/>
            <a:r>
              <a:rPr lang="hu-HU" dirty="0"/>
              <a:t>kommunikáció a felhasználóval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5AB2-E072-4841-8235-06FBDC2E49E4}" type="datetime10">
              <a:rPr lang="en-US" smtClean="0"/>
              <a:t>21:41</a:t>
            </a:fld>
            <a:endParaRPr lang="en-US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3749" y="1422400"/>
            <a:ext cx="4935607" cy="53061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Jobbra nyíl 8"/>
          <p:cNvSpPr/>
          <p:nvPr/>
        </p:nvSpPr>
        <p:spPr>
          <a:xfrm>
            <a:off x="7343775" y="2255565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Jobbra nyíl 9"/>
          <p:cNvSpPr/>
          <p:nvPr/>
        </p:nvSpPr>
        <p:spPr>
          <a:xfrm>
            <a:off x="7343775" y="3231644"/>
            <a:ext cx="133350" cy="10663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1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7330</TotalTime>
  <Words>1446</Words>
  <Application>Microsoft Office PowerPoint</Application>
  <PresentationFormat>Szélesvásznú</PresentationFormat>
  <Paragraphs>260</Paragraphs>
  <Slides>29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4" baseType="lpstr">
      <vt:lpstr>Arial</vt:lpstr>
      <vt:lpstr>Arial Narrow</vt:lpstr>
      <vt:lpstr>Calibri</vt:lpstr>
      <vt:lpstr>Courier New</vt:lpstr>
      <vt:lpstr>Office-téma</vt:lpstr>
      <vt:lpstr>arcpy 3</vt:lpstr>
      <vt:lpstr>Meglévő eszközök tanulmányozása</vt:lpstr>
      <vt:lpstr>Eszközök</vt:lpstr>
      <vt:lpstr>Új eszköz készítése Model Builderből</vt:lpstr>
      <vt:lpstr>Új eszköz készítése Model Builderből</vt:lpstr>
      <vt:lpstr>Új szkripteszköz</vt:lpstr>
      <vt:lpstr>Új szkripteszköz Python-kódja</vt:lpstr>
      <vt:lpstr>Új szkripteszköz Python-kódja</vt:lpstr>
      <vt:lpstr>Új szkripteszköz Python-kódja</vt:lpstr>
      <vt:lpstr>Új szkripteszköz Python-kódja</vt:lpstr>
      <vt:lpstr>Új szkripteszköz Python-kódja</vt:lpstr>
      <vt:lpstr>Új szkripteszköz Python-kódja</vt:lpstr>
      <vt:lpstr>Új szkripteszköz Python-kódja</vt:lpstr>
      <vt:lpstr>Új szkripteszköz Python-kódja</vt:lpstr>
      <vt:lpstr>Új szkripteszköz készítése</vt:lpstr>
      <vt:lpstr>Új szkripteszköz készítése</vt:lpstr>
      <vt:lpstr>Új szkripteszköz készítése</vt:lpstr>
      <vt:lpstr>Új szkripteszköz készítése</vt:lpstr>
      <vt:lpstr>Új szkripteszköz készítése</vt:lpstr>
      <vt:lpstr>Új szkripteszköz paraméterei</vt:lpstr>
      <vt:lpstr>Új szkripteszköz paraméterei</vt:lpstr>
      <vt:lpstr>Új szkripteszköz paraméterei</vt:lpstr>
      <vt:lpstr>Új szkripteszköz meghívása</vt:lpstr>
      <vt:lpstr>Új szkripteszköz meghívása</vt:lpstr>
      <vt:lpstr>Új szkripteszköz meghívása</vt:lpstr>
      <vt:lpstr>Új szkripteszköz meghívása</vt:lpstr>
      <vt:lpstr>23. feladat – új eszköz</vt:lpstr>
      <vt:lpstr>23. feladat – új eszköz</vt:lpstr>
      <vt:lpstr>Köszönöm a figyelmet!</vt:lpstr>
    </vt:vector>
  </TitlesOfParts>
  <Company>MTA ÖK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Ismerkedés, tematika, követelmény</dc:title>
  <dc:creator>BFÁkos</dc:creator>
  <cp:lastModifiedBy>BFÁkos</cp:lastModifiedBy>
  <cp:revision>415</cp:revision>
  <dcterms:created xsi:type="dcterms:W3CDTF">2021-09-14T06:27:21Z</dcterms:created>
  <dcterms:modified xsi:type="dcterms:W3CDTF">2023-11-07T20:41:49Z</dcterms:modified>
</cp:coreProperties>
</file>